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52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46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19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20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29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70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686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779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83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955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22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2F5D4-37BE-41B8-BB52-BE856A354295}" type="datetimeFigureOut">
              <a:rPr lang="pt-BR" smtClean="0"/>
              <a:t>15/01/2020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A5D7-CF6E-42E2-BD74-CE1275F27F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764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-1318846" y="400050"/>
          <a:ext cx="10455520" cy="585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lanilha" r:id="rId3" imgW="5429136" imgH="2819324" progId="Excel.Sheet.8">
                  <p:embed/>
                </p:oleObj>
              </mc:Choice>
              <mc:Fallback>
                <p:oleObj name="Planilha" r:id="rId3" imgW="5429136" imgH="281932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318846" y="400050"/>
                        <a:ext cx="10455520" cy="585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84993" y="6332538"/>
            <a:ext cx="13386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b="1">
                <a:solidFill>
                  <a:srgbClr val="4D4D4D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4D4D4D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rgbClr val="4D4D4D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600" b="0"/>
              <a:t>Fonte: FGV</a:t>
            </a:r>
          </a:p>
        </p:txBody>
      </p:sp>
      <p:sp>
        <p:nvSpPr>
          <p:cNvPr id="812036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rgbClr val="006600"/>
                </a:solidFill>
                <a:latin typeface="Arial" charset="0"/>
              </a:rPr>
              <a:t>A INFLAÇÃO NA AMÉRICA LATINA EM 1992</a:t>
            </a:r>
          </a:p>
        </p:txBody>
      </p:sp>
    </p:spTree>
    <p:extLst>
      <p:ext uri="{BB962C8B-B14F-4D97-AF65-F5344CB8AC3E}">
        <p14:creationId xmlns:p14="http://schemas.microsoft.com/office/powerpoint/2010/main" val="51049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4"/>
          <p:cNvSpPr txBox="1">
            <a:spLocks noChangeArrowheads="1"/>
          </p:cNvSpPr>
          <p:nvPr/>
        </p:nvSpPr>
        <p:spPr bwMode="auto">
          <a:xfrm>
            <a:off x="84993" y="6332538"/>
            <a:ext cx="13386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120000"/>
              </a:lnSpc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lnSpc>
                <a:spcPct val="12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lnSpc>
                <a:spcPct val="120000"/>
              </a:lnSpc>
              <a:spcBef>
                <a:spcPct val="20000"/>
              </a:spcBef>
              <a:buChar char="•"/>
              <a:defRPr b="1">
                <a:solidFill>
                  <a:srgbClr val="4D4D4D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4D4D4D"/>
                </a:solidFill>
                <a:latin typeface="Tahoma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rgbClr val="4D4D4D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4D4D4D"/>
                </a:solidFill>
                <a:latin typeface="Tahoma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600" b="0"/>
              <a:t>Fonte: FGV</a:t>
            </a:r>
          </a:p>
        </p:txBody>
      </p:sp>
      <p:sp>
        <p:nvSpPr>
          <p:cNvPr id="813061" name="Rectangle 5"/>
          <p:cNvSpPr>
            <a:spLocks noChangeArrowheads="1"/>
          </p:cNvSpPr>
          <p:nvPr/>
        </p:nvSpPr>
        <p:spPr bwMode="auto">
          <a:xfrm>
            <a:off x="0" y="26035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pt-BR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INFLAÇÃO 1993</a:t>
            </a:r>
          </a:p>
        </p:txBody>
      </p:sp>
      <p:grpSp>
        <p:nvGrpSpPr>
          <p:cNvPr id="65540" name="Group 7"/>
          <p:cNvGrpSpPr>
            <a:grpSpLocks/>
          </p:cNvGrpSpPr>
          <p:nvPr/>
        </p:nvGrpSpPr>
        <p:grpSpPr bwMode="auto">
          <a:xfrm>
            <a:off x="0" y="260351"/>
            <a:ext cx="9144000" cy="5084763"/>
            <a:chOff x="0" y="164"/>
            <a:chExt cx="6240" cy="3203"/>
          </a:xfrm>
        </p:grpSpPr>
        <p:graphicFrame>
          <p:nvGraphicFramePr>
            <p:cNvPr id="65541" name="Object 2"/>
            <p:cNvGraphicFramePr>
              <a:graphicFrameLocks noChangeAspect="1"/>
            </p:cNvGraphicFramePr>
            <p:nvPr/>
          </p:nvGraphicFramePr>
          <p:xfrm>
            <a:off x="0" y="164"/>
            <a:ext cx="6240" cy="3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Gráfico" r:id="rId3" imgW="4238587" imgH="1447724" progId="Excel.Chart.8">
                    <p:embed/>
                  </p:oleObj>
                </mc:Choice>
                <mc:Fallback>
                  <p:oleObj name="Gráfico" r:id="rId3" imgW="4238587" imgH="1447724" progId="Excel.Chart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64"/>
                          <a:ext cx="6240" cy="3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542" name="Rectangle 6"/>
            <p:cNvSpPr>
              <a:spLocks noChangeArrowheads="1"/>
            </p:cNvSpPr>
            <p:nvPr/>
          </p:nvSpPr>
          <p:spPr bwMode="auto">
            <a:xfrm>
              <a:off x="172" y="1888"/>
              <a:ext cx="363" cy="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</p:grpSp>
    </p:spTree>
    <p:extLst>
      <p:ext uri="{BB962C8B-B14F-4D97-AF65-F5344CB8AC3E}">
        <p14:creationId xmlns:p14="http://schemas.microsoft.com/office/powerpoint/2010/main" val="412398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65127" y="3324225"/>
            <a:ext cx="3122734" cy="2120900"/>
            <a:chOff x="3360" y="2360"/>
            <a:chExt cx="1967" cy="1336"/>
          </a:xfrm>
        </p:grpSpPr>
        <p:sp>
          <p:nvSpPr>
            <p:cNvPr id="66609" name="Rectangle 3"/>
            <p:cNvSpPr>
              <a:spLocks noChangeArrowheads="1"/>
            </p:cNvSpPr>
            <p:nvPr/>
          </p:nvSpPr>
          <p:spPr bwMode="auto">
            <a:xfrm>
              <a:off x="3837" y="2360"/>
              <a:ext cx="149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726.427.806.551,85</a:t>
              </a:r>
              <a:endParaRPr lang="pt-BR" altLang="pt-BR" sz="2400">
                <a:latin typeface="Arial" charset="0"/>
              </a:endParaRPr>
            </a:p>
          </p:txBody>
        </p:sp>
        <p:sp>
          <p:nvSpPr>
            <p:cNvPr id="66610" name="Rectangle 4"/>
            <p:cNvSpPr>
              <a:spLocks noChangeArrowheads="1"/>
            </p:cNvSpPr>
            <p:nvPr/>
          </p:nvSpPr>
          <p:spPr bwMode="auto">
            <a:xfrm>
              <a:off x="3694" y="2586"/>
              <a:ext cx="163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1.210.713.010.919,75</a:t>
              </a:r>
              <a:endParaRPr lang="pt-BR" altLang="pt-BR" sz="2400">
                <a:latin typeface="Arial" charset="0"/>
              </a:endParaRPr>
            </a:p>
          </p:txBody>
        </p:sp>
        <p:sp>
          <p:nvSpPr>
            <p:cNvPr id="66611" name="Rectangle 5"/>
            <p:cNvSpPr>
              <a:spLocks noChangeArrowheads="1"/>
            </p:cNvSpPr>
            <p:nvPr/>
          </p:nvSpPr>
          <p:spPr bwMode="auto">
            <a:xfrm>
              <a:off x="3696" y="2813"/>
              <a:ext cx="163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1.350.348.578.179,16</a:t>
              </a:r>
              <a:endParaRPr lang="pt-BR" altLang="pt-BR" sz="2400">
                <a:latin typeface="Arial" charset="0"/>
              </a:endParaRPr>
            </a:p>
          </p:txBody>
        </p:sp>
        <p:sp>
          <p:nvSpPr>
            <p:cNvPr id="66612" name="Rectangle 6"/>
            <p:cNvSpPr>
              <a:spLocks noChangeArrowheads="1"/>
            </p:cNvSpPr>
            <p:nvPr/>
          </p:nvSpPr>
          <p:spPr bwMode="auto">
            <a:xfrm>
              <a:off x="3503" y="3040"/>
              <a:ext cx="181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588.406.523.306.998,00</a:t>
              </a:r>
              <a:endParaRPr lang="pt-BR" altLang="pt-BR" sz="2400">
                <a:latin typeface="Arial" charset="0"/>
              </a:endParaRPr>
            </a:p>
          </p:txBody>
        </p:sp>
        <p:sp>
          <p:nvSpPr>
            <p:cNvPr id="66613" name="Rectangle 7"/>
            <p:cNvSpPr>
              <a:spLocks noChangeArrowheads="1"/>
            </p:cNvSpPr>
            <p:nvPr/>
          </p:nvSpPr>
          <p:spPr bwMode="auto">
            <a:xfrm>
              <a:off x="3503" y="3267"/>
              <a:ext cx="181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806.334.865.272.553,00</a:t>
              </a:r>
              <a:endParaRPr lang="pt-BR" altLang="pt-BR" sz="2400">
                <a:latin typeface="Arial" charset="0"/>
              </a:endParaRPr>
            </a:p>
          </p:txBody>
        </p:sp>
        <p:sp>
          <p:nvSpPr>
            <p:cNvPr id="66614" name="Rectangle 8"/>
            <p:cNvSpPr>
              <a:spLocks noChangeArrowheads="1"/>
            </p:cNvSpPr>
            <p:nvPr/>
          </p:nvSpPr>
          <p:spPr bwMode="auto">
            <a:xfrm>
              <a:off x="3360" y="3494"/>
              <a:ext cx="1956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pt-BR" altLang="pt-BR" sz="2100">
                  <a:latin typeface="Arial" charset="0"/>
                </a:rPr>
                <a:t>2.856.475.563.763.330,00</a:t>
              </a:r>
              <a:endParaRPr lang="pt-BR" altLang="pt-BR" sz="2400">
                <a:latin typeface="Arial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83931" y="476251"/>
            <a:ext cx="8216412" cy="6111875"/>
            <a:chOff x="247" y="374"/>
            <a:chExt cx="5177" cy="3850"/>
          </a:xfrm>
        </p:grpSpPr>
        <p:sp>
          <p:nvSpPr>
            <p:cNvPr id="66564" name="Rectangle 10"/>
            <p:cNvSpPr>
              <a:spLocks noChangeArrowheads="1"/>
            </p:cNvSpPr>
            <p:nvPr/>
          </p:nvSpPr>
          <p:spPr bwMode="auto">
            <a:xfrm>
              <a:off x="3277" y="1648"/>
              <a:ext cx="7" cy="4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  <p:sp>
          <p:nvSpPr>
            <p:cNvPr id="66565" name="Rectangle 11"/>
            <p:cNvSpPr>
              <a:spLocks noChangeArrowheads="1"/>
            </p:cNvSpPr>
            <p:nvPr/>
          </p:nvSpPr>
          <p:spPr bwMode="auto">
            <a:xfrm>
              <a:off x="3269" y="2114"/>
              <a:ext cx="15" cy="130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  <p:sp>
          <p:nvSpPr>
            <p:cNvPr id="66566" name="Rectangle 12"/>
            <p:cNvSpPr>
              <a:spLocks noChangeArrowheads="1"/>
            </p:cNvSpPr>
            <p:nvPr/>
          </p:nvSpPr>
          <p:spPr bwMode="auto">
            <a:xfrm>
              <a:off x="2221" y="2354"/>
              <a:ext cx="1051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  <p:sp>
          <p:nvSpPr>
            <p:cNvPr id="66567" name="Rectangle 13"/>
            <p:cNvSpPr>
              <a:spLocks noChangeArrowheads="1"/>
            </p:cNvSpPr>
            <p:nvPr/>
          </p:nvSpPr>
          <p:spPr bwMode="auto">
            <a:xfrm>
              <a:off x="2221" y="2808"/>
              <a:ext cx="1051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  <p:sp>
          <p:nvSpPr>
            <p:cNvPr id="66568" name="Rectangle 14"/>
            <p:cNvSpPr>
              <a:spLocks noChangeArrowheads="1"/>
            </p:cNvSpPr>
            <p:nvPr/>
          </p:nvSpPr>
          <p:spPr bwMode="auto">
            <a:xfrm>
              <a:off x="2221" y="3034"/>
              <a:ext cx="1051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sz="2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lnSpc>
                  <a:spcPct val="120000"/>
                </a:lnSpc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lnSpc>
                  <a:spcPct val="120000"/>
                </a:lnSpc>
                <a:spcBef>
                  <a:spcPct val="20000"/>
                </a:spcBef>
                <a:buChar char="•"/>
                <a:defRPr b="1">
                  <a:solidFill>
                    <a:srgbClr val="4D4D4D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>
                  <a:solidFill>
                    <a:srgbClr val="4D4D4D"/>
                  </a:solidFill>
                  <a:latin typeface="Tahoma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rgbClr val="4D4D4D"/>
                  </a:solidFill>
                  <a:latin typeface="Tahoma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lang="pt-BR" altLang="pt-BR" sz="2400"/>
            </a:p>
          </p:txBody>
        </p:sp>
        <p:sp>
          <p:nvSpPr>
            <p:cNvPr id="814095" name="Rectangle 15"/>
            <p:cNvSpPr>
              <a:spLocks noChangeArrowheads="1"/>
            </p:cNvSpPr>
            <p:nvPr/>
          </p:nvSpPr>
          <p:spPr bwMode="auto">
            <a:xfrm>
              <a:off x="288" y="374"/>
              <a:ext cx="5136" cy="1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0" hangingPunct="0">
                <a:defRPr/>
              </a:pPr>
              <a:r>
                <a:rPr lang="en-US" sz="16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QUANTO CUSTARIAM ALGUMAS MERCADORIAS SE O GOVERNO NÃO TIVESSE CORTADO 9 ZEROS DA MOEDA E DIVIDIDO TUDO POR </a:t>
              </a:r>
              <a:br>
                <a:rPr lang="en-US" sz="16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</a:br>
              <a:r>
                <a:rPr lang="en-US" sz="16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CR$ 2.750,00, QUANDO DA IMPLANTAÇÃO DO REAL</a:t>
              </a:r>
            </a:p>
            <a:p>
              <a:pPr algn="ctr" eaLnBrk="0" hangingPunct="0">
                <a:defRPr/>
              </a:pPr>
              <a:r>
                <a:rPr lang="en-US" sz="1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/>
              </a:r>
              <a:br>
                <a:rPr lang="en-US" sz="16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</a:br>
              <a:r>
                <a:rPr lang="en-US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PREÇOS EM CRUZEIROS ATUALIZADOS PELA INFLAÇÃO ACUMULADA </a:t>
              </a:r>
              <a:endParaRPr 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 eaLnBrk="0" hangingPunct="0">
                <a:defRPr/>
              </a:pPr>
              <a:r>
                <a:rPr lang="en-US" sz="16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DE </a:t>
              </a:r>
              <a:r>
                <a:rPr lang="en-US" sz="16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JANEIRO/1980 A JUNHO/1995</a:t>
              </a:r>
              <a:endParaRPr lang="pt-BR" sz="16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814096" name="Rectangle 16"/>
            <p:cNvSpPr>
              <a:spLocks noChangeArrowheads="1"/>
            </p:cNvSpPr>
            <p:nvPr/>
          </p:nvSpPr>
          <p:spPr bwMode="auto">
            <a:xfrm>
              <a:off x="432" y="3706"/>
              <a:ext cx="403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spcBef>
                  <a:spcPct val="20000"/>
                </a:spcBef>
                <a:buClr>
                  <a:srgbClr val="00FF00"/>
                </a:buClr>
                <a:buSzPct val="75000"/>
                <a:buFont typeface="Monotype Sorts" pitchFamily="2" charset="2"/>
                <a:buNone/>
                <a:defRPr/>
              </a:pPr>
              <a:r>
                <a:rPr lang="en-US" sz="20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 </a:t>
              </a:r>
              <a:r>
                <a:rPr lang="en-US" sz="2000" b="1" dirty="0" err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inflação</a:t>
              </a:r>
              <a:r>
                <a:rPr lang="en-US" sz="20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000" b="1" dirty="0" err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acumulada</a:t>
              </a:r>
              <a:r>
                <a:rPr lang="en-US" sz="20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000" b="1" dirty="0" err="1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seria</a:t>
              </a:r>
              <a:r>
                <a:rPr lang="en-US" sz="2000" b="1" dirty="0">
                  <a:solidFill>
                    <a:srgbClr val="00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de 8.071.420.072.698%</a:t>
              </a:r>
              <a:endParaRPr lang="pt-B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66571" name="Group 17"/>
            <p:cNvGrpSpPr>
              <a:grpSpLocks/>
            </p:cNvGrpSpPr>
            <p:nvPr/>
          </p:nvGrpSpPr>
          <p:grpSpPr bwMode="auto">
            <a:xfrm>
              <a:off x="247" y="1640"/>
              <a:ext cx="5087" cy="1864"/>
              <a:chOff x="247" y="1640"/>
              <a:chExt cx="5087" cy="1864"/>
            </a:xfrm>
          </p:grpSpPr>
          <p:sp>
            <p:nvSpPr>
              <p:cNvPr id="66572" name="Rectangle 18"/>
              <p:cNvSpPr>
                <a:spLocks noChangeArrowheads="1"/>
              </p:cNvSpPr>
              <p:nvPr/>
            </p:nvSpPr>
            <p:spPr bwMode="auto">
              <a:xfrm>
                <a:off x="3329" y="1791"/>
                <a:ext cx="2005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Quanto seria hoje em CR$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73" name="Rectangle 19"/>
              <p:cNvSpPr>
                <a:spLocks noChangeArrowheads="1"/>
              </p:cNvSpPr>
              <p:nvPr/>
            </p:nvSpPr>
            <p:spPr bwMode="auto">
              <a:xfrm>
                <a:off x="262" y="3260"/>
                <a:ext cx="893" cy="9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574" name="Rectangle 20"/>
              <p:cNvSpPr>
                <a:spLocks noChangeArrowheads="1"/>
              </p:cNvSpPr>
              <p:nvPr/>
            </p:nvSpPr>
            <p:spPr bwMode="auto">
              <a:xfrm>
                <a:off x="2214" y="1640"/>
                <a:ext cx="1075" cy="496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575" name="Rectangle 21"/>
              <p:cNvSpPr>
                <a:spLocks noChangeArrowheads="1"/>
              </p:cNvSpPr>
              <p:nvPr/>
            </p:nvSpPr>
            <p:spPr bwMode="auto">
              <a:xfrm>
                <a:off x="254" y="2127"/>
                <a:ext cx="995" cy="1377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576" name="Rectangle 22"/>
              <p:cNvSpPr>
                <a:spLocks noChangeArrowheads="1"/>
              </p:cNvSpPr>
              <p:nvPr/>
            </p:nvSpPr>
            <p:spPr bwMode="auto">
              <a:xfrm>
                <a:off x="2214" y="2127"/>
                <a:ext cx="1075" cy="1377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577" name="Rectangle 23"/>
              <p:cNvSpPr>
                <a:spLocks noChangeArrowheads="1"/>
              </p:cNvSpPr>
              <p:nvPr/>
            </p:nvSpPr>
            <p:spPr bwMode="auto">
              <a:xfrm>
                <a:off x="1147" y="1791"/>
                <a:ext cx="97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1980 em Cr$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78" name="Rectangle 24"/>
              <p:cNvSpPr>
                <a:spLocks noChangeArrowheads="1"/>
              </p:cNvSpPr>
              <p:nvPr/>
            </p:nvSpPr>
            <p:spPr bwMode="auto">
              <a:xfrm>
                <a:off x="2262" y="1791"/>
                <a:ext cx="970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1995 em R$ 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79" name="Rectangle 25"/>
              <p:cNvSpPr>
                <a:spLocks noChangeArrowheads="1"/>
              </p:cNvSpPr>
              <p:nvPr/>
            </p:nvSpPr>
            <p:spPr bwMode="auto">
              <a:xfrm>
                <a:off x="287" y="2153"/>
                <a:ext cx="535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Ônibus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0" name="Rectangle 26"/>
              <p:cNvSpPr>
                <a:spLocks noChangeArrowheads="1"/>
              </p:cNvSpPr>
              <p:nvPr/>
            </p:nvSpPr>
            <p:spPr bwMode="auto">
              <a:xfrm>
                <a:off x="1856" y="2153"/>
                <a:ext cx="32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9,00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1" name="Rectangle 27"/>
              <p:cNvSpPr>
                <a:spLocks noChangeArrowheads="1"/>
              </p:cNvSpPr>
              <p:nvPr/>
            </p:nvSpPr>
            <p:spPr bwMode="auto">
              <a:xfrm>
                <a:off x="2922" y="2153"/>
                <a:ext cx="32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0,65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2" name="Rectangle 28"/>
              <p:cNvSpPr>
                <a:spLocks noChangeArrowheads="1"/>
              </p:cNvSpPr>
              <p:nvPr/>
            </p:nvSpPr>
            <p:spPr bwMode="auto">
              <a:xfrm>
                <a:off x="287" y="2379"/>
                <a:ext cx="762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Cafezinho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3" name="Rectangle 29"/>
              <p:cNvSpPr>
                <a:spLocks noChangeArrowheads="1"/>
              </p:cNvSpPr>
              <p:nvPr/>
            </p:nvSpPr>
            <p:spPr bwMode="auto">
              <a:xfrm>
                <a:off x="1760" y="2379"/>
                <a:ext cx="423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15,00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4" name="Rectangle 30"/>
              <p:cNvSpPr>
                <a:spLocks noChangeArrowheads="1"/>
              </p:cNvSpPr>
              <p:nvPr/>
            </p:nvSpPr>
            <p:spPr bwMode="auto">
              <a:xfrm>
                <a:off x="2922" y="2379"/>
                <a:ext cx="32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0,50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5" name="Rectangle 31"/>
              <p:cNvSpPr>
                <a:spLocks noChangeArrowheads="1"/>
              </p:cNvSpPr>
              <p:nvPr/>
            </p:nvSpPr>
            <p:spPr bwMode="auto">
              <a:xfrm>
                <a:off x="287" y="2606"/>
                <a:ext cx="83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Leite C ( I )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6" name="Rectangle 32"/>
              <p:cNvSpPr>
                <a:spLocks noChangeArrowheads="1"/>
              </p:cNvSpPr>
              <p:nvPr/>
            </p:nvSpPr>
            <p:spPr bwMode="auto">
              <a:xfrm>
                <a:off x="1760" y="2606"/>
                <a:ext cx="423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16,73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7" name="Rectangle 33"/>
              <p:cNvSpPr>
                <a:spLocks noChangeArrowheads="1"/>
              </p:cNvSpPr>
              <p:nvPr/>
            </p:nvSpPr>
            <p:spPr bwMode="auto">
              <a:xfrm>
                <a:off x="2922" y="2606"/>
                <a:ext cx="32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0,63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8" name="Rectangle 34"/>
              <p:cNvSpPr>
                <a:spLocks noChangeArrowheads="1"/>
              </p:cNvSpPr>
              <p:nvPr/>
            </p:nvSpPr>
            <p:spPr bwMode="auto">
              <a:xfrm>
                <a:off x="287" y="2833"/>
                <a:ext cx="480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Fogão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89" name="Rectangle 35"/>
              <p:cNvSpPr>
                <a:spLocks noChangeArrowheads="1"/>
              </p:cNvSpPr>
              <p:nvPr/>
            </p:nvSpPr>
            <p:spPr bwMode="auto">
              <a:xfrm>
                <a:off x="1520" y="2833"/>
                <a:ext cx="65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7.290,00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0" name="Rectangle 36"/>
              <p:cNvSpPr>
                <a:spLocks noChangeArrowheads="1"/>
              </p:cNvSpPr>
              <p:nvPr/>
            </p:nvSpPr>
            <p:spPr bwMode="auto">
              <a:xfrm>
                <a:off x="2732" y="2833"/>
                <a:ext cx="517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242,00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1" name="Rectangle 37"/>
              <p:cNvSpPr>
                <a:spLocks noChangeArrowheads="1"/>
              </p:cNvSpPr>
              <p:nvPr/>
            </p:nvSpPr>
            <p:spPr bwMode="auto">
              <a:xfrm>
                <a:off x="287" y="3060"/>
                <a:ext cx="733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Geladeira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2" name="Rectangle 38"/>
              <p:cNvSpPr>
                <a:spLocks noChangeArrowheads="1"/>
              </p:cNvSpPr>
              <p:nvPr/>
            </p:nvSpPr>
            <p:spPr bwMode="auto">
              <a:xfrm>
                <a:off x="1520" y="3060"/>
                <a:ext cx="659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9.990,00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3" name="Rectangle 39"/>
              <p:cNvSpPr>
                <a:spLocks noChangeArrowheads="1"/>
              </p:cNvSpPr>
              <p:nvPr/>
            </p:nvSpPr>
            <p:spPr bwMode="auto">
              <a:xfrm>
                <a:off x="2732" y="3060"/>
                <a:ext cx="517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460,00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4" name="Rectangle 40"/>
              <p:cNvSpPr>
                <a:spLocks noChangeArrowheads="1"/>
              </p:cNvSpPr>
              <p:nvPr/>
            </p:nvSpPr>
            <p:spPr bwMode="auto">
              <a:xfrm>
                <a:off x="287" y="3287"/>
                <a:ext cx="706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Televisão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5" name="Rectangle 41"/>
              <p:cNvSpPr>
                <a:spLocks noChangeArrowheads="1"/>
              </p:cNvSpPr>
              <p:nvPr/>
            </p:nvSpPr>
            <p:spPr bwMode="auto">
              <a:xfrm>
                <a:off x="1425" y="3287"/>
                <a:ext cx="752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35.390,00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6" name="Rectangle 42"/>
              <p:cNvSpPr>
                <a:spLocks noChangeArrowheads="1"/>
              </p:cNvSpPr>
              <p:nvPr/>
            </p:nvSpPr>
            <p:spPr bwMode="auto">
              <a:xfrm>
                <a:off x="2732" y="3287"/>
                <a:ext cx="517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pt-BR" altLang="pt-BR" sz="2100">
                    <a:latin typeface="Arial" charset="0"/>
                  </a:rPr>
                  <a:t>395,00</a:t>
                </a:r>
                <a:endParaRPr lang="pt-BR" altLang="pt-BR" sz="2400">
                  <a:latin typeface="Arial" charset="0"/>
                </a:endParaRPr>
              </a:p>
            </p:txBody>
          </p:sp>
          <p:sp>
            <p:nvSpPr>
              <p:cNvPr id="66597" name="Line 43"/>
              <p:cNvSpPr>
                <a:spLocks noChangeShapeType="1"/>
              </p:cNvSpPr>
              <p:nvPr/>
            </p:nvSpPr>
            <p:spPr bwMode="auto">
              <a:xfrm>
                <a:off x="262" y="2354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598" name="Line 44"/>
              <p:cNvSpPr>
                <a:spLocks noChangeShapeType="1"/>
              </p:cNvSpPr>
              <p:nvPr/>
            </p:nvSpPr>
            <p:spPr bwMode="auto">
              <a:xfrm>
                <a:off x="262" y="2581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599" name="Rectangle 45"/>
              <p:cNvSpPr>
                <a:spLocks noChangeArrowheads="1"/>
              </p:cNvSpPr>
              <p:nvPr/>
            </p:nvSpPr>
            <p:spPr bwMode="auto">
              <a:xfrm>
                <a:off x="262" y="2581"/>
                <a:ext cx="893" cy="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600" name="Line 46"/>
              <p:cNvSpPr>
                <a:spLocks noChangeShapeType="1"/>
              </p:cNvSpPr>
              <p:nvPr/>
            </p:nvSpPr>
            <p:spPr bwMode="auto">
              <a:xfrm>
                <a:off x="262" y="2808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1" name="Line 47"/>
              <p:cNvSpPr>
                <a:spLocks noChangeShapeType="1"/>
              </p:cNvSpPr>
              <p:nvPr/>
            </p:nvSpPr>
            <p:spPr bwMode="auto">
              <a:xfrm>
                <a:off x="262" y="3034"/>
                <a:ext cx="89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2" name="Line 48"/>
              <p:cNvSpPr>
                <a:spLocks noChangeShapeType="1"/>
              </p:cNvSpPr>
              <p:nvPr/>
            </p:nvSpPr>
            <p:spPr bwMode="auto">
              <a:xfrm>
                <a:off x="262" y="3260"/>
                <a:ext cx="893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3" name="Rectangle 49"/>
              <p:cNvSpPr>
                <a:spLocks noChangeArrowheads="1"/>
              </p:cNvSpPr>
              <p:nvPr/>
            </p:nvSpPr>
            <p:spPr bwMode="auto">
              <a:xfrm>
                <a:off x="247" y="2119"/>
                <a:ext cx="15" cy="1385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sz="22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eaLnBrk="0" hangingPunct="0">
                  <a:lnSpc>
                    <a:spcPct val="120000"/>
                  </a:lnSpc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eaLnBrk="0" hangingPunct="0">
                  <a:lnSpc>
                    <a:spcPct val="120000"/>
                  </a:lnSpc>
                  <a:spcBef>
                    <a:spcPct val="20000"/>
                  </a:spcBef>
                  <a:buChar char="•"/>
                  <a:defRPr b="1">
                    <a:solidFill>
                      <a:srgbClr val="4D4D4D"/>
                    </a:solidFill>
                    <a:latin typeface="Verdana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>
                    <a:solidFill>
                      <a:srgbClr val="4D4D4D"/>
                    </a:solidFill>
                    <a:latin typeface="Tahoma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>
                    <a:solidFill>
                      <a:srgbClr val="4D4D4D"/>
                    </a:solidFill>
                    <a:latin typeface="Tahoma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lang="pt-BR" altLang="pt-BR" sz="2400"/>
              </a:p>
            </p:txBody>
          </p:sp>
          <p:sp>
            <p:nvSpPr>
              <p:cNvPr id="66604" name="Line 50"/>
              <p:cNvSpPr>
                <a:spLocks noChangeShapeType="1"/>
              </p:cNvSpPr>
              <p:nvPr/>
            </p:nvSpPr>
            <p:spPr bwMode="auto">
              <a:xfrm>
                <a:off x="2222" y="235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5" name="Line 51"/>
              <p:cNvSpPr>
                <a:spLocks noChangeShapeType="1"/>
              </p:cNvSpPr>
              <p:nvPr/>
            </p:nvSpPr>
            <p:spPr bwMode="auto">
              <a:xfrm>
                <a:off x="2222" y="2581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6" name="Line 52"/>
              <p:cNvSpPr>
                <a:spLocks noChangeShapeType="1"/>
              </p:cNvSpPr>
              <p:nvPr/>
            </p:nvSpPr>
            <p:spPr bwMode="auto">
              <a:xfrm>
                <a:off x="2222" y="2808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7" name="Line 53"/>
              <p:cNvSpPr>
                <a:spLocks noChangeShapeType="1"/>
              </p:cNvSpPr>
              <p:nvPr/>
            </p:nvSpPr>
            <p:spPr bwMode="auto">
              <a:xfrm>
                <a:off x="2222" y="303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6608" name="Line 54"/>
              <p:cNvSpPr>
                <a:spLocks noChangeShapeType="1"/>
              </p:cNvSpPr>
              <p:nvPr/>
            </p:nvSpPr>
            <p:spPr bwMode="auto">
              <a:xfrm>
                <a:off x="2208" y="3264"/>
                <a:ext cx="1050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509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82</Words>
  <Application>Microsoft Office PowerPoint</Application>
  <PresentationFormat>Apresentação na tela (4:3)</PresentationFormat>
  <Paragraphs>35</Paragraphs>
  <Slides>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Tema do Office</vt:lpstr>
      <vt:lpstr>Planilha</vt:lpstr>
      <vt:lpstr>Gráfico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Dell</dc:creator>
  <cp:lastModifiedBy>Dell</cp:lastModifiedBy>
  <cp:revision>2</cp:revision>
  <dcterms:created xsi:type="dcterms:W3CDTF">2014-07-11T05:19:37Z</dcterms:created>
  <dcterms:modified xsi:type="dcterms:W3CDTF">2020-01-15T22:01:18Z</dcterms:modified>
</cp:coreProperties>
</file>